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59" r:id="rId6"/>
    <p:sldId id="261"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9E8AA2A-4971-427E-B10A-EFEF074DDD77}" type="datetimeFigureOut">
              <a:rPr lang="en-US" smtClean="0"/>
              <a:pPr/>
              <a:t>9/29/2009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8301EF3-2E51-42AF-89C5-0CD36E0F12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E8AA2A-4971-427E-B10A-EFEF074DDD77}" type="datetimeFigureOut">
              <a:rPr lang="en-US" smtClean="0"/>
              <a:pPr/>
              <a:t>9/29/2009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01EF3-2E51-42AF-89C5-0CD36E0F12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E8AA2A-4971-427E-B10A-EFEF074DDD77}" type="datetimeFigureOut">
              <a:rPr lang="en-US" smtClean="0"/>
              <a:pPr/>
              <a:t>9/29/2009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01EF3-2E51-42AF-89C5-0CD36E0F12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9E8AA2A-4971-427E-B10A-EFEF074DDD77}" type="datetimeFigureOut">
              <a:rPr lang="en-US" smtClean="0"/>
              <a:pPr/>
              <a:t>9/29/2009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8301EF3-2E51-42AF-89C5-0CD36E0F12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9E8AA2A-4971-427E-B10A-EFEF074DDD77}" type="datetimeFigureOut">
              <a:rPr lang="en-US" smtClean="0"/>
              <a:pPr/>
              <a:t>9/29/2009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8301EF3-2E51-42AF-89C5-0CD36E0F124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9E8AA2A-4971-427E-B10A-EFEF074DDD77}" type="datetimeFigureOut">
              <a:rPr lang="en-US" smtClean="0"/>
              <a:pPr/>
              <a:t>9/29/2009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8301EF3-2E51-42AF-89C5-0CD36E0F12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9E8AA2A-4971-427E-B10A-EFEF074DDD77}" type="datetimeFigureOut">
              <a:rPr lang="en-US" smtClean="0"/>
              <a:pPr/>
              <a:t>9/29/2009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8301EF3-2E51-42AF-89C5-0CD36E0F124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9E8AA2A-4971-427E-B10A-EFEF074DDD77}" type="datetimeFigureOut">
              <a:rPr lang="en-US" smtClean="0"/>
              <a:pPr/>
              <a:t>9/29/2009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301EF3-2E51-42AF-89C5-0CD36E0F12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E8AA2A-4971-427E-B10A-EFEF074DDD77}" type="datetimeFigureOut">
              <a:rPr lang="en-US" smtClean="0"/>
              <a:pPr/>
              <a:t>9/29/2009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301EF3-2E51-42AF-89C5-0CD36E0F12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9E8AA2A-4971-427E-B10A-EFEF074DDD77}" type="datetimeFigureOut">
              <a:rPr lang="en-US" smtClean="0"/>
              <a:pPr/>
              <a:t>9/29/2009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301EF3-2E51-42AF-89C5-0CD36E0F12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9E8AA2A-4971-427E-B10A-EFEF074DDD77}" type="datetimeFigureOut">
              <a:rPr lang="en-US" smtClean="0"/>
              <a:pPr/>
              <a:t>9/29/2009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8301EF3-2E51-42AF-89C5-0CD36E0F124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9E8AA2A-4971-427E-B10A-EFEF074DDD77}" type="datetimeFigureOut">
              <a:rPr lang="en-US" smtClean="0"/>
              <a:pPr/>
              <a:t>9/29/2009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8301EF3-2E51-42AF-89C5-0CD36E0F124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4" name="Picture 8" descr="http://www.davidbordwell.net/img/doing_willy.jpg"/>
          <p:cNvPicPr>
            <a:picLocks noChangeAspect="1" noChangeArrowheads="1"/>
          </p:cNvPicPr>
          <p:nvPr/>
        </p:nvPicPr>
        <p:blipFill>
          <a:blip r:embed="rId2" cstate="print"/>
          <a:srcRect/>
          <a:stretch>
            <a:fillRect/>
          </a:stretch>
        </p:blipFill>
        <p:spPr bwMode="auto">
          <a:xfrm>
            <a:off x="1" y="-186310"/>
            <a:ext cx="9144000" cy="7044310"/>
          </a:xfrm>
          <a:prstGeom prst="rect">
            <a:avLst/>
          </a:prstGeom>
          <a:noFill/>
        </p:spPr>
      </p:pic>
      <p:pic>
        <p:nvPicPr>
          <p:cNvPr id="24588" name="Picture 12" descr="http://www.anl.gov/ARTS/0102_film_normand.gif"/>
          <p:cNvPicPr>
            <a:picLocks noChangeAspect="1" noChangeArrowheads="1"/>
          </p:cNvPicPr>
          <p:nvPr/>
        </p:nvPicPr>
        <p:blipFill>
          <a:blip r:embed="rId3" cstate="print"/>
          <a:srcRect/>
          <a:stretch>
            <a:fillRect/>
          </a:stretch>
        </p:blipFill>
        <p:spPr bwMode="auto">
          <a:xfrm>
            <a:off x="228600" y="3886200"/>
            <a:ext cx="3067050" cy="2590800"/>
          </a:xfrm>
          <a:prstGeom prst="rect">
            <a:avLst/>
          </a:prstGeom>
          <a:noFill/>
        </p:spPr>
      </p:pic>
      <p:sp>
        <p:nvSpPr>
          <p:cNvPr id="2" name="Title 1"/>
          <p:cNvSpPr>
            <a:spLocks noGrp="1"/>
          </p:cNvSpPr>
          <p:nvPr>
            <p:ph type="ctrTitle"/>
          </p:nvPr>
        </p:nvSpPr>
        <p:spPr/>
        <p:txBody>
          <a:bodyPr/>
          <a:lstStyle/>
          <a:p>
            <a:r>
              <a:rPr lang="en-US" dirty="0" smtClean="0">
                <a:solidFill>
                  <a:srgbClr val="FF0000"/>
                </a:solidFill>
              </a:rPr>
              <a:t>Silent movies in the early 1900’s</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By: </a:t>
            </a:r>
            <a:r>
              <a:rPr lang="en-US" dirty="0" err="1" smtClean="0">
                <a:solidFill>
                  <a:srgbClr val="FF0000"/>
                </a:solidFill>
              </a:rPr>
              <a:t>Mik</a:t>
            </a:r>
            <a:r>
              <a:rPr lang="en-US" dirty="0" smtClean="0">
                <a:solidFill>
                  <a:srgbClr val="FF0000"/>
                </a:solidFill>
              </a:rPr>
              <a:t> Kloss</a:t>
            </a:r>
            <a:r>
              <a:rPr lang="en-US" dirty="0" smtClean="0"/>
              <a:t>.</a:t>
            </a:r>
            <a:endParaRPr lang="en-US" dirty="0"/>
          </a:p>
        </p:txBody>
      </p:sp>
      <p:pic>
        <p:nvPicPr>
          <p:cNvPr id="24578" name="Picture 2" descr="http://farm4.static.flickr.com/3306/3651532276_b8f994812c.jpg"/>
          <p:cNvPicPr>
            <a:picLocks noChangeAspect="1" noChangeArrowheads="1"/>
          </p:cNvPicPr>
          <p:nvPr/>
        </p:nvPicPr>
        <p:blipFill>
          <a:blip r:embed="rId4" cstate="print"/>
          <a:srcRect/>
          <a:stretch>
            <a:fillRect/>
          </a:stretch>
        </p:blipFill>
        <p:spPr bwMode="auto">
          <a:xfrm>
            <a:off x="2438400" y="228600"/>
            <a:ext cx="6019800" cy="4707484"/>
          </a:xfrm>
          <a:prstGeom prst="rect">
            <a:avLst/>
          </a:prstGeom>
          <a:noFill/>
        </p:spPr>
      </p:pic>
      <p:pic>
        <p:nvPicPr>
          <p:cNvPr id="24580" name="Picture 4" descr="http://amog.com/wp-content/uploads/2008/09/gretagarbo.jpg"/>
          <p:cNvPicPr>
            <a:picLocks noChangeAspect="1" noChangeArrowheads="1"/>
          </p:cNvPicPr>
          <p:nvPr/>
        </p:nvPicPr>
        <p:blipFill>
          <a:blip r:embed="rId5" cstate="print"/>
          <a:srcRect/>
          <a:stretch>
            <a:fillRect/>
          </a:stretch>
        </p:blipFill>
        <p:spPr bwMode="auto">
          <a:xfrm>
            <a:off x="228600" y="1219200"/>
            <a:ext cx="2216944" cy="2955925"/>
          </a:xfrm>
          <a:prstGeom prst="rect">
            <a:avLst/>
          </a:prstGeom>
          <a:noFill/>
        </p:spPr>
      </p:pic>
      <p:pic>
        <p:nvPicPr>
          <p:cNvPr id="24582" name="Picture 6" descr="http://farm4.static.flickr.com/3077/3094031586_bc5b450490.jpg"/>
          <p:cNvPicPr>
            <a:picLocks noChangeAspect="1" noChangeArrowheads="1"/>
          </p:cNvPicPr>
          <p:nvPr/>
        </p:nvPicPr>
        <p:blipFill>
          <a:blip r:embed="rId6" cstate="print"/>
          <a:srcRect/>
          <a:stretch>
            <a:fillRect/>
          </a:stretch>
        </p:blipFill>
        <p:spPr bwMode="auto">
          <a:xfrm>
            <a:off x="762000" y="0"/>
            <a:ext cx="2130424" cy="2130424"/>
          </a:xfrm>
          <a:prstGeom prst="rect">
            <a:avLst/>
          </a:prstGeom>
          <a:noFill/>
        </p:spPr>
      </p:pic>
      <p:pic>
        <p:nvPicPr>
          <p:cNvPr id="24586" name="Picture 10" descr="http://chaplin.bfi.org.uk/images/720/bfi-00n-gt6.jpg"/>
          <p:cNvPicPr>
            <a:picLocks noChangeAspect="1" noChangeArrowheads="1"/>
          </p:cNvPicPr>
          <p:nvPr/>
        </p:nvPicPr>
        <p:blipFill>
          <a:blip r:embed="rId7" cstate="print"/>
          <a:srcRect/>
          <a:stretch>
            <a:fillRect/>
          </a:stretch>
        </p:blipFill>
        <p:spPr bwMode="auto">
          <a:xfrm>
            <a:off x="2286000" y="1905000"/>
            <a:ext cx="3747806" cy="26638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Hint of history</a:t>
            </a:r>
            <a:endParaRPr lang="en-US" dirty="0"/>
          </a:p>
        </p:txBody>
      </p:sp>
      <p:sp>
        <p:nvSpPr>
          <p:cNvPr id="3" name="Content Placeholder 2"/>
          <p:cNvSpPr>
            <a:spLocks noGrp="1"/>
          </p:cNvSpPr>
          <p:nvPr>
            <p:ph idx="1"/>
          </p:nvPr>
        </p:nvSpPr>
        <p:spPr/>
        <p:txBody>
          <a:bodyPr/>
          <a:lstStyle/>
          <a:p>
            <a:r>
              <a:rPr lang="en-US" dirty="0" smtClean="0"/>
              <a:t>The first film was created by Louis Le </a:t>
            </a:r>
            <a:r>
              <a:rPr lang="en-US" dirty="0" smtClean="0"/>
              <a:t>Prince, </a:t>
            </a:r>
            <a:r>
              <a:rPr lang="en-US" dirty="0" smtClean="0"/>
              <a:t>in 1888. It was a two second film of people walking around </a:t>
            </a:r>
            <a:r>
              <a:rPr lang="en-US" dirty="0" smtClean="0"/>
              <a:t>in Oakwood Grange Garden. The clip was called, </a:t>
            </a:r>
            <a:r>
              <a:rPr lang="en-US" i="1" dirty="0" err="1" smtClean="0"/>
              <a:t>Roundhay</a:t>
            </a:r>
            <a:r>
              <a:rPr lang="en-US" i="1" dirty="0" smtClean="0"/>
              <a:t> Garden Scene</a:t>
            </a:r>
            <a:r>
              <a:rPr lang="en-US" dirty="0" smtClean="0"/>
              <a:t>.</a:t>
            </a:r>
          </a:p>
          <a:p>
            <a:r>
              <a:rPr lang="en-US" dirty="0" smtClean="0"/>
              <a:t>The first films were shot at about 16-23 frames per second. Explains why people seem to “Glitch” and “Jerk” in silent movies.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Pioneers</a:t>
            </a:r>
            <a:endParaRPr lang="en-US" dirty="0"/>
          </a:p>
        </p:txBody>
      </p:sp>
      <p:sp>
        <p:nvSpPr>
          <p:cNvPr id="3" name="Content Placeholder 2"/>
          <p:cNvSpPr>
            <a:spLocks noGrp="1"/>
          </p:cNvSpPr>
          <p:nvPr>
            <p:ph idx="1"/>
          </p:nvPr>
        </p:nvSpPr>
        <p:spPr/>
        <p:txBody>
          <a:bodyPr/>
          <a:lstStyle/>
          <a:p>
            <a:r>
              <a:rPr lang="en-US" dirty="0" smtClean="0"/>
              <a:t>Of the many people working to develop motion pictures in the late 1800s, the most successful were Thomas Edison and William Dickson in America.</a:t>
            </a:r>
            <a:endParaRPr lang="en-US" dirty="0"/>
          </a:p>
        </p:txBody>
      </p:sp>
      <p:pic>
        <p:nvPicPr>
          <p:cNvPr id="1026" name="Picture 2" descr="http://blogs.creativeloafing.com/dailyloaf/files/2009/05/thomas_edison.jpg"/>
          <p:cNvPicPr>
            <a:picLocks noChangeAspect="1" noChangeArrowheads="1"/>
          </p:cNvPicPr>
          <p:nvPr/>
        </p:nvPicPr>
        <p:blipFill>
          <a:blip r:embed="rId2" cstate="print"/>
          <a:srcRect/>
          <a:stretch>
            <a:fillRect/>
          </a:stretch>
        </p:blipFill>
        <p:spPr bwMode="auto">
          <a:xfrm>
            <a:off x="3581400" y="3124200"/>
            <a:ext cx="2184730" cy="34099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1" y="0"/>
          <a:ext cx="9143999" cy="6858003"/>
        </p:xfrm>
        <a:graphic>
          <a:graphicData uri="http://schemas.openxmlformats.org/drawingml/2006/table">
            <a:tbl>
              <a:tblPr/>
              <a:tblGrid>
                <a:gridCol w="831273"/>
                <a:gridCol w="4273033"/>
                <a:gridCol w="2829243"/>
                <a:gridCol w="1210450"/>
              </a:tblGrid>
              <a:tr h="210513">
                <a:tc gridSpan="4">
                  <a:txBody>
                    <a:bodyPr/>
                    <a:lstStyle/>
                    <a:p>
                      <a:pPr algn="ctr"/>
                      <a:r>
                        <a:rPr lang="en-US" sz="1000"/>
                        <a:t>Films from the Silent Era</a:t>
                      </a:r>
                    </a:p>
                  </a:txBody>
                  <a:tcPr marL="5183" marR="5183" marT="5183" marB="5183" anchor="ctr">
                    <a:solidFill>
                      <a:srgbClr val="6699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69305">
                <a:tc>
                  <a:txBody>
                    <a:bodyPr/>
                    <a:lstStyle/>
                    <a:p>
                      <a:pPr algn="ctr"/>
                      <a:r>
                        <a:rPr lang="en-US" sz="1000"/>
                        <a:t>YEAR</a:t>
                      </a:r>
                    </a:p>
                  </a:txBody>
                  <a:tcPr marL="5183" marR="5183" marT="5183" marB="5183" anchor="ctr">
                    <a:lnL>
                      <a:noFill/>
                    </a:lnL>
                    <a:lnR>
                      <a:noFill/>
                    </a:lnR>
                    <a:lnB>
                      <a:noFill/>
                    </a:lnB>
                    <a:solidFill>
                      <a:srgbClr val="C0C0C0"/>
                    </a:solidFill>
                  </a:tcPr>
                </a:tc>
                <a:tc>
                  <a:txBody>
                    <a:bodyPr/>
                    <a:lstStyle/>
                    <a:p>
                      <a:pPr algn="ctr"/>
                      <a:r>
                        <a:rPr lang="en-US" sz="1000"/>
                        <a:t>FILM</a:t>
                      </a:r>
                    </a:p>
                  </a:txBody>
                  <a:tcPr marL="5183" marR="5183" marT="5183" marB="5183" anchor="ctr">
                    <a:lnL>
                      <a:noFill/>
                    </a:lnL>
                    <a:lnR>
                      <a:noFill/>
                    </a:lnR>
                    <a:lnT>
                      <a:noFill/>
                    </a:lnT>
                    <a:lnB>
                      <a:noFill/>
                    </a:lnB>
                    <a:solidFill>
                      <a:srgbClr val="C0C0C0"/>
                    </a:solidFill>
                  </a:tcPr>
                </a:tc>
                <a:tc>
                  <a:txBody>
                    <a:bodyPr/>
                    <a:lstStyle/>
                    <a:p>
                      <a:pPr algn="ctr"/>
                      <a:r>
                        <a:rPr lang="en-US" sz="1000"/>
                        <a:t>DIRECTOR</a:t>
                      </a:r>
                    </a:p>
                  </a:txBody>
                  <a:tcPr marL="5183" marR="5183" marT="5183" marB="5183" anchor="ctr">
                    <a:lnL>
                      <a:noFill/>
                    </a:lnL>
                    <a:lnR>
                      <a:noFill/>
                    </a:lnR>
                    <a:lnT>
                      <a:noFill/>
                    </a:lnT>
                    <a:lnB>
                      <a:noFill/>
                    </a:lnB>
                    <a:solidFill>
                      <a:srgbClr val="C0C0C0"/>
                    </a:solidFill>
                  </a:tcPr>
                </a:tc>
                <a:tc>
                  <a:txBody>
                    <a:bodyPr/>
                    <a:lstStyle/>
                    <a:p>
                      <a:pPr algn="ctr"/>
                      <a:r>
                        <a:rPr lang="en-US" sz="1000"/>
                        <a:t>COUNTRY</a:t>
                      </a:r>
                    </a:p>
                  </a:txBody>
                  <a:tcPr marL="5183" marR="5183" marT="5183" marB="5183" anchor="ctr">
                    <a:lnL>
                      <a:noFill/>
                    </a:lnL>
                    <a:lnR>
                      <a:noFill/>
                    </a:lnR>
                    <a:lnT>
                      <a:noFill/>
                    </a:lnT>
                    <a:lnB>
                      <a:noFill/>
                    </a:lnB>
                    <a:solidFill>
                      <a:srgbClr val="C0C0C0"/>
                    </a:solidFill>
                  </a:tcPr>
                </a:tc>
              </a:tr>
              <a:tr h="369305">
                <a:tc>
                  <a:txBody>
                    <a:bodyPr/>
                    <a:lstStyle/>
                    <a:p>
                      <a:pPr algn="ctr"/>
                      <a:r>
                        <a:rPr lang="en-US" sz="1000"/>
                        <a:t>1915</a:t>
                      </a:r>
                    </a:p>
                  </a:txBody>
                  <a:tcPr marL="5183" marR="5183" marT="5183" marB="5183" anchor="ctr">
                    <a:lnL>
                      <a:noFill/>
                    </a:lnL>
                    <a:lnR>
                      <a:noFill/>
                    </a:lnR>
                    <a:lnT>
                      <a:noFill/>
                    </a:lnT>
                    <a:lnB>
                      <a:noFill/>
                    </a:lnB>
                    <a:solidFill>
                      <a:srgbClr val="FFFFFF"/>
                    </a:solidFill>
                  </a:tcPr>
                </a:tc>
                <a:tc>
                  <a:txBody>
                    <a:bodyPr/>
                    <a:lstStyle/>
                    <a:p>
                      <a:pPr algn="ctr"/>
                      <a:r>
                        <a:rPr lang="en-US" sz="1000"/>
                        <a:t>Birth of a Nation</a:t>
                      </a:r>
                    </a:p>
                  </a:txBody>
                  <a:tcPr marL="5183" marR="5183" marT="5183" marB="5183" anchor="ctr">
                    <a:lnL>
                      <a:noFill/>
                    </a:lnL>
                    <a:lnR>
                      <a:noFill/>
                    </a:lnR>
                    <a:lnT>
                      <a:noFill/>
                    </a:lnT>
                    <a:lnB>
                      <a:noFill/>
                    </a:lnB>
                    <a:solidFill>
                      <a:srgbClr val="FFFFFF"/>
                    </a:solidFill>
                  </a:tcPr>
                </a:tc>
                <a:tc>
                  <a:txBody>
                    <a:bodyPr/>
                    <a:lstStyle/>
                    <a:p>
                      <a:pPr algn="ctr"/>
                      <a:r>
                        <a:rPr lang="en-US" sz="1000"/>
                        <a:t>D. W. Griffith</a:t>
                      </a:r>
                    </a:p>
                  </a:txBody>
                  <a:tcPr marL="5183" marR="5183" marT="5183" marB="5183" anchor="ctr">
                    <a:lnL>
                      <a:noFill/>
                    </a:lnL>
                    <a:lnR>
                      <a:noFill/>
                    </a:lnR>
                    <a:lnT>
                      <a:noFill/>
                    </a:lnT>
                    <a:lnB>
                      <a:noFill/>
                    </a:lnB>
                    <a:solidFill>
                      <a:srgbClr val="FFFFFF"/>
                    </a:solidFill>
                  </a:tcPr>
                </a:tc>
                <a:tc>
                  <a:txBody>
                    <a:bodyPr/>
                    <a:lstStyle/>
                    <a:p>
                      <a:pPr algn="ctr"/>
                      <a:r>
                        <a:rPr lang="en-US" sz="1000"/>
                        <a:t>USA</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1919</a:t>
                      </a:r>
                    </a:p>
                  </a:txBody>
                  <a:tcPr marL="5183" marR="5183" marT="5183" marB="5183" anchor="ctr">
                    <a:lnL>
                      <a:noFill/>
                    </a:lnL>
                    <a:lnR>
                      <a:noFill/>
                    </a:lnR>
                    <a:lnT>
                      <a:noFill/>
                    </a:lnT>
                    <a:lnB>
                      <a:noFill/>
                    </a:lnB>
                    <a:solidFill>
                      <a:srgbClr val="FFFFFF"/>
                    </a:solidFill>
                  </a:tcPr>
                </a:tc>
                <a:tc>
                  <a:txBody>
                    <a:bodyPr/>
                    <a:lstStyle/>
                    <a:p>
                      <a:pPr algn="ctr"/>
                      <a:r>
                        <a:rPr lang="en-US" sz="1000"/>
                        <a:t>Broken Blossoms</a:t>
                      </a:r>
                    </a:p>
                  </a:txBody>
                  <a:tcPr marL="5183" marR="5183" marT="5183" marB="5183" anchor="ctr">
                    <a:lnL>
                      <a:noFill/>
                    </a:lnL>
                    <a:lnR>
                      <a:noFill/>
                    </a:lnR>
                    <a:lnT>
                      <a:noFill/>
                    </a:lnT>
                    <a:lnB>
                      <a:noFill/>
                    </a:lnB>
                    <a:solidFill>
                      <a:srgbClr val="FFFFFF"/>
                    </a:solidFill>
                  </a:tcPr>
                </a:tc>
                <a:tc>
                  <a:txBody>
                    <a:bodyPr/>
                    <a:lstStyle/>
                    <a:p>
                      <a:pPr algn="ctr"/>
                      <a:r>
                        <a:rPr lang="en-US" sz="1000"/>
                        <a:t>D. W. Griffith</a:t>
                      </a:r>
                    </a:p>
                  </a:txBody>
                  <a:tcPr marL="5183" marR="5183" marT="5183" marB="5183" anchor="ctr">
                    <a:lnL>
                      <a:noFill/>
                    </a:lnL>
                    <a:lnR>
                      <a:noFill/>
                    </a:lnR>
                    <a:lnT>
                      <a:noFill/>
                    </a:lnT>
                    <a:lnB>
                      <a:noFill/>
                    </a:lnB>
                    <a:solidFill>
                      <a:srgbClr val="FFFFFF"/>
                    </a:solidFill>
                  </a:tcPr>
                </a:tc>
                <a:tc>
                  <a:txBody>
                    <a:bodyPr/>
                    <a:lstStyle/>
                    <a:p>
                      <a:pPr algn="ctr"/>
                      <a:r>
                        <a:rPr lang="en-US" sz="1000"/>
                        <a:t>USA</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1919</a:t>
                      </a:r>
                    </a:p>
                  </a:txBody>
                  <a:tcPr marL="5183" marR="5183" marT="5183" marB="5183" anchor="ctr">
                    <a:lnL>
                      <a:noFill/>
                    </a:lnL>
                    <a:lnR>
                      <a:noFill/>
                    </a:lnR>
                    <a:lnT>
                      <a:noFill/>
                    </a:lnT>
                    <a:lnB>
                      <a:noFill/>
                    </a:lnB>
                    <a:solidFill>
                      <a:srgbClr val="FFFFFF"/>
                    </a:solidFill>
                  </a:tcPr>
                </a:tc>
                <a:tc>
                  <a:txBody>
                    <a:bodyPr/>
                    <a:lstStyle/>
                    <a:p>
                      <a:pPr algn="ctr"/>
                      <a:r>
                        <a:rPr lang="en-US" sz="1000"/>
                        <a:t>The Cabinet of Dr. Caligari</a:t>
                      </a:r>
                    </a:p>
                  </a:txBody>
                  <a:tcPr marL="5183" marR="5183" marT="5183" marB="5183" anchor="ctr">
                    <a:lnL>
                      <a:noFill/>
                    </a:lnL>
                    <a:lnR>
                      <a:noFill/>
                    </a:lnR>
                    <a:lnT>
                      <a:noFill/>
                    </a:lnT>
                    <a:lnB>
                      <a:noFill/>
                    </a:lnB>
                    <a:solidFill>
                      <a:srgbClr val="FFFFFF"/>
                    </a:solidFill>
                  </a:tcPr>
                </a:tc>
                <a:tc>
                  <a:txBody>
                    <a:bodyPr/>
                    <a:lstStyle/>
                    <a:p>
                      <a:pPr algn="ctr"/>
                      <a:r>
                        <a:rPr lang="en-US" sz="1000"/>
                        <a:t>Robert Wiene</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1922</a:t>
                      </a:r>
                    </a:p>
                  </a:txBody>
                  <a:tcPr marL="5183" marR="5183" marT="5183" marB="5183" anchor="ctr">
                    <a:lnL>
                      <a:noFill/>
                    </a:lnL>
                    <a:lnR>
                      <a:noFill/>
                    </a:lnR>
                    <a:lnT>
                      <a:noFill/>
                    </a:lnT>
                    <a:lnB>
                      <a:noFill/>
                    </a:lnB>
                    <a:solidFill>
                      <a:srgbClr val="FFFFFF"/>
                    </a:solidFill>
                  </a:tcPr>
                </a:tc>
                <a:tc>
                  <a:txBody>
                    <a:bodyPr/>
                    <a:lstStyle/>
                    <a:p>
                      <a:pPr algn="ctr"/>
                      <a:r>
                        <a:rPr lang="en-US" sz="1000"/>
                        <a:t>Nosferatu</a:t>
                      </a:r>
                    </a:p>
                  </a:txBody>
                  <a:tcPr marL="5183" marR="5183" marT="5183" marB="5183" anchor="ctr">
                    <a:lnL>
                      <a:noFill/>
                    </a:lnL>
                    <a:lnR>
                      <a:noFill/>
                    </a:lnR>
                    <a:lnT>
                      <a:noFill/>
                    </a:lnT>
                    <a:lnB>
                      <a:noFill/>
                    </a:lnB>
                    <a:solidFill>
                      <a:srgbClr val="FFFFFF"/>
                    </a:solidFill>
                  </a:tcPr>
                </a:tc>
                <a:tc>
                  <a:txBody>
                    <a:bodyPr/>
                    <a:lstStyle/>
                    <a:p>
                      <a:pPr algn="ctr"/>
                      <a:r>
                        <a:rPr lang="en-US" sz="1000"/>
                        <a:t>F. W. Murnau</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1922</a:t>
                      </a:r>
                    </a:p>
                  </a:txBody>
                  <a:tcPr marL="5183" marR="5183" marT="5183" marB="5183" anchor="ctr">
                    <a:lnL>
                      <a:noFill/>
                    </a:lnL>
                    <a:lnR>
                      <a:noFill/>
                    </a:lnR>
                    <a:lnT>
                      <a:noFill/>
                    </a:lnT>
                    <a:lnB>
                      <a:noFill/>
                    </a:lnB>
                    <a:solidFill>
                      <a:srgbClr val="FFFFFF"/>
                    </a:solidFill>
                  </a:tcPr>
                </a:tc>
                <a:tc>
                  <a:txBody>
                    <a:bodyPr/>
                    <a:lstStyle/>
                    <a:p>
                      <a:pPr algn="ctr"/>
                      <a:r>
                        <a:rPr lang="en-US" sz="1000"/>
                        <a:t>Nanook of the North</a:t>
                      </a:r>
                    </a:p>
                  </a:txBody>
                  <a:tcPr marL="5183" marR="5183" marT="5183" marB="5183" anchor="ctr">
                    <a:lnL>
                      <a:noFill/>
                    </a:lnL>
                    <a:lnR>
                      <a:noFill/>
                    </a:lnR>
                    <a:lnT>
                      <a:noFill/>
                    </a:lnT>
                    <a:lnB>
                      <a:noFill/>
                    </a:lnB>
                    <a:solidFill>
                      <a:srgbClr val="FFFFFF"/>
                    </a:solidFill>
                  </a:tcPr>
                </a:tc>
                <a:tc>
                  <a:txBody>
                    <a:bodyPr/>
                    <a:lstStyle/>
                    <a:p>
                      <a:pPr algn="ctr"/>
                      <a:r>
                        <a:rPr lang="en-US" sz="1000"/>
                        <a:t>Robert J. Flaherty</a:t>
                      </a:r>
                    </a:p>
                  </a:txBody>
                  <a:tcPr marL="5183" marR="5183" marT="5183" marB="5183" anchor="ctr">
                    <a:lnL>
                      <a:noFill/>
                    </a:lnL>
                    <a:lnR>
                      <a:noFill/>
                    </a:lnR>
                    <a:lnT>
                      <a:noFill/>
                    </a:lnT>
                    <a:lnB>
                      <a:noFill/>
                    </a:lnB>
                    <a:solidFill>
                      <a:srgbClr val="FFFFFF"/>
                    </a:solidFill>
                  </a:tcPr>
                </a:tc>
                <a:tc>
                  <a:txBody>
                    <a:bodyPr/>
                    <a:lstStyle/>
                    <a:p>
                      <a:pPr algn="ctr"/>
                      <a:r>
                        <a:rPr lang="en-US" sz="1000"/>
                        <a:t>USA</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1924</a:t>
                      </a:r>
                    </a:p>
                  </a:txBody>
                  <a:tcPr marL="5183" marR="5183" marT="5183" marB="5183" anchor="ctr">
                    <a:lnL>
                      <a:noFill/>
                    </a:lnL>
                    <a:lnR>
                      <a:noFill/>
                    </a:lnR>
                    <a:lnT>
                      <a:noFill/>
                    </a:lnT>
                    <a:lnB>
                      <a:noFill/>
                    </a:lnB>
                    <a:solidFill>
                      <a:srgbClr val="FFFFFF"/>
                    </a:solidFill>
                  </a:tcPr>
                </a:tc>
                <a:tc>
                  <a:txBody>
                    <a:bodyPr/>
                    <a:lstStyle/>
                    <a:p>
                      <a:pPr algn="ctr"/>
                      <a:r>
                        <a:rPr lang="en-US" sz="1000"/>
                        <a:t>The Last Laugh</a:t>
                      </a:r>
                    </a:p>
                  </a:txBody>
                  <a:tcPr marL="5183" marR="5183" marT="5183" marB="5183" anchor="ctr">
                    <a:lnL>
                      <a:noFill/>
                    </a:lnL>
                    <a:lnR>
                      <a:noFill/>
                    </a:lnR>
                    <a:lnT>
                      <a:noFill/>
                    </a:lnT>
                    <a:lnB>
                      <a:noFill/>
                    </a:lnB>
                    <a:solidFill>
                      <a:srgbClr val="FFFFFF"/>
                    </a:solidFill>
                  </a:tcPr>
                </a:tc>
                <a:tc>
                  <a:txBody>
                    <a:bodyPr/>
                    <a:lstStyle/>
                    <a:p>
                      <a:pPr algn="ctr"/>
                      <a:r>
                        <a:rPr lang="en-US" sz="1000"/>
                        <a:t>F. W. Murnau</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1925</a:t>
                      </a:r>
                    </a:p>
                  </a:txBody>
                  <a:tcPr marL="5183" marR="5183" marT="5183" marB="5183" anchor="ctr">
                    <a:lnL>
                      <a:noFill/>
                    </a:lnL>
                    <a:lnR>
                      <a:noFill/>
                    </a:lnR>
                    <a:lnT>
                      <a:noFill/>
                    </a:lnT>
                    <a:lnB>
                      <a:noFill/>
                    </a:lnB>
                    <a:solidFill>
                      <a:srgbClr val="FFFFFF"/>
                    </a:solidFill>
                  </a:tcPr>
                </a:tc>
                <a:tc>
                  <a:txBody>
                    <a:bodyPr/>
                    <a:lstStyle/>
                    <a:p>
                      <a:pPr algn="ctr"/>
                      <a:r>
                        <a:rPr lang="en-US" sz="1000"/>
                        <a:t>Strike</a:t>
                      </a:r>
                    </a:p>
                  </a:txBody>
                  <a:tcPr marL="5183" marR="5183" marT="5183" marB="5183" anchor="ctr">
                    <a:lnL>
                      <a:noFill/>
                    </a:lnL>
                    <a:lnR>
                      <a:noFill/>
                    </a:lnR>
                    <a:lnT>
                      <a:noFill/>
                    </a:lnT>
                    <a:lnB>
                      <a:noFill/>
                    </a:lnB>
                    <a:solidFill>
                      <a:srgbClr val="FFFFFF"/>
                    </a:solidFill>
                  </a:tcPr>
                </a:tc>
                <a:tc>
                  <a:txBody>
                    <a:bodyPr/>
                    <a:lstStyle/>
                    <a:p>
                      <a:pPr algn="ctr"/>
                      <a:r>
                        <a:rPr lang="en-US" sz="1000"/>
                        <a:t>Sergei Eisenstein</a:t>
                      </a:r>
                    </a:p>
                  </a:txBody>
                  <a:tcPr marL="5183" marR="5183" marT="5183" marB="5183" anchor="ctr">
                    <a:lnL>
                      <a:noFill/>
                    </a:lnL>
                    <a:lnR>
                      <a:noFill/>
                    </a:lnR>
                    <a:lnT>
                      <a:noFill/>
                    </a:lnT>
                    <a:lnB>
                      <a:noFill/>
                    </a:lnB>
                    <a:solidFill>
                      <a:srgbClr val="FFFFFF"/>
                    </a:solidFill>
                  </a:tcPr>
                </a:tc>
                <a:tc>
                  <a:txBody>
                    <a:bodyPr/>
                    <a:lstStyle/>
                    <a:p>
                      <a:pPr algn="ctr"/>
                      <a:r>
                        <a:rPr lang="en-US" sz="1000"/>
                        <a:t>Russian</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1925</a:t>
                      </a:r>
                    </a:p>
                  </a:txBody>
                  <a:tcPr marL="5183" marR="5183" marT="5183" marB="5183" anchor="ctr">
                    <a:lnL>
                      <a:noFill/>
                    </a:lnL>
                    <a:lnR>
                      <a:noFill/>
                    </a:lnR>
                    <a:lnT>
                      <a:noFill/>
                    </a:lnT>
                    <a:lnB>
                      <a:noFill/>
                    </a:lnB>
                    <a:solidFill>
                      <a:srgbClr val="FFFFFF"/>
                    </a:solidFill>
                  </a:tcPr>
                </a:tc>
                <a:tc>
                  <a:txBody>
                    <a:bodyPr/>
                    <a:lstStyle/>
                    <a:p>
                      <a:pPr algn="ctr"/>
                      <a:r>
                        <a:rPr lang="en-US" sz="1000"/>
                        <a:t>Potemkin</a:t>
                      </a:r>
                    </a:p>
                  </a:txBody>
                  <a:tcPr marL="5183" marR="5183" marT="5183" marB="5183" anchor="ctr">
                    <a:lnL>
                      <a:noFill/>
                    </a:lnL>
                    <a:lnR>
                      <a:noFill/>
                    </a:lnR>
                    <a:lnT>
                      <a:noFill/>
                    </a:lnT>
                    <a:lnB>
                      <a:noFill/>
                    </a:lnB>
                    <a:solidFill>
                      <a:srgbClr val="FFFFFF"/>
                    </a:solidFill>
                  </a:tcPr>
                </a:tc>
                <a:tc>
                  <a:txBody>
                    <a:bodyPr/>
                    <a:lstStyle/>
                    <a:p>
                      <a:pPr algn="ctr"/>
                      <a:r>
                        <a:rPr lang="en-US" sz="1000"/>
                        <a:t>Sergei Eisenstein</a:t>
                      </a:r>
                    </a:p>
                  </a:txBody>
                  <a:tcPr marL="5183" marR="5183" marT="5183" marB="5183" anchor="ctr">
                    <a:lnL>
                      <a:noFill/>
                    </a:lnL>
                    <a:lnR>
                      <a:noFill/>
                    </a:lnR>
                    <a:lnT>
                      <a:noFill/>
                    </a:lnT>
                    <a:lnB>
                      <a:noFill/>
                    </a:lnB>
                    <a:solidFill>
                      <a:srgbClr val="FFFFFF"/>
                    </a:solidFill>
                  </a:tcPr>
                </a:tc>
                <a:tc>
                  <a:txBody>
                    <a:bodyPr/>
                    <a:lstStyle/>
                    <a:p>
                      <a:pPr algn="ctr"/>
                      <a:r>
                        <a:rPr lang="en-US" sz="1000"/>
                        <a:t>Russian</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1925</a:t>
                      </a:r>
                    </a:p>
                  </a:txBody>
                  <a:tcPr marL="5183" marR="5183" marT="5183" marB="5183" anchor="ctr">
                    <a:lnL>
                      <a:noFill/>
                    </a:lnL>
                    <a:lnR>
                      <a:noFill/>
                    </a:lnR>
                    <a:lnT>
                      <a:noFill/>
                    </a:lnT>
                    <a:lnB>
                      <a:noFill/>
                    </a:lnB>
                    <a:solidFill>
                      <a:srgbClr val="FFFFFF"/>
                    </a:solidFill>
                  </a:tcPr>
                </a:tc>
                <a:tc>
                  <a:txBody>
                    <a:bodyPr/>
                    <a:lstStyle/>
                    <a:p>
                      <a:pPr algn="ctr"/>
                      <a:r>
                        <a:rPr lang="en-US" sz="1000"/>
                        <a:t>The Gold Rush</a:t>
                      </a:r>
                    </a:p>
                  </a:txBody>
                  <a:tcPr marL="5183" marR="5183" marT="5183" marB="5183" anchor="ctr">
                    <a:lnL>
                      <a:noFill/>
                    </a:lnL>
                    <a:lnR>
                      <a:noFill/>
                    </a:lnR>
                    <a:lnT>
                      <a:noFill/>
                    </a:lnT>
                    <a:lnB>
                      <a:noFill/>
                    </a:lnB>
                    <a:solidFill>
                      <a:srgbClr val="FFFFFF"/>
                    </a:solidFill>
                  </a:tcPr>
                </a:tc>
                <a:tc>
                  <a:txBody>
                    <a:bodyPr/>
                    <a:lstStyle/>
                    <a:p>
                      <a:pPr algn="ctr"/>
                      <a:r>
                        <a:rPr lang="en-US" sz="1000"/>
                        <a:t>Charlie Chaplin</a:t>
                      </a:r>
                    </a:p>
                  </a:txBody>
                  <a:tcPr marL="5183" marR="5183" marT="5183" marB="5183" anchor="ctr">
                    <a:lnL>
                      <a:noFill/>
                    </a:lnL>
                    <a:lnR>
                      <a:noFill/>
                    </a:lnR>
                    <a:lnT>
                      <a:noFill/>
                    </a:lnT>
                    <a:lnB>
                      <a:noFill/>
                    </a:lnB>
                    <a:solidFill>
                      <a:srgbClr val="FFFFFF"/>
                    </a:solidFill>
                  </a:tcPr>
                </a:tc>
                <a:tc>
                  <a:txBody>
                    <a:bodyPr/>
                    <a:lstStyle/>
                    <a:p>
                      <a:pPr algn="ctr"/>
                      <a:r>
                        <a:rPr lang="en-US" sz="1000"/>
                        <a:t>USA</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1925</a:t>
                      </a:r>
                    </a:p>
                  </a:txBody>
                  <a:tcPr marL="5183" marR="5183" marT="5183" marB="5183" anchor="ctr">
                    <a:lnL>
                      <a:noFill/>
                    </a:lnL>
                    <a:lnR>
                      <a:noFill/>
                    </a:lnR>
                    <a:lnT>
                      <a:noFill/>
                    </a:lnT>
                    <a:lnB>
                      <a:noFill/>
                    </a:lnB>
                    <a:solidFill>
                      <a:srgbClr val="FFFFFF"/>
                    </a:solidFill>
                  </a:tcPr>
                </a:tc>
                <a:tc>
                  <a:txBody>
                    <a:bodyPr/>
                    <a:lstStyle/>
                    <a:p>
                      <a:pPr algn="ctr"/>
                      <a:r>
                        <a:rPr lang="en-US" sz="1000"/>
                        <a:t>The Street of Sorrow</a:t>
                      </a:r>
                    </a:p>
                  </a:txBody>
                  <a:tcPr marL="5183" marR="5183" marT="5183" marB="5183" anchor="ctr">
                    <a:lnL>
                      <a:noFill/>
                    </a:lnL>
                    <a:lnR>
                      <a:noFill/>
                    </a:lnR>
                    <a:lnT>
                      <a:noFill/>
                    </a:lnT>
                    <a:lnB>
                      <a:noFill/>
                    </a:lnB>
                    <a:solidFill>
                      <a:srgbClr val="FFFFFF"/>
                    </a:solidFill>
                  </a:tcPr>
                </a:tc>
                <a:tc>
                  <a:txBody>
                    <a:bodyPr/>
                    <a:lstStyle/>
                    <a:p>
                      <a:pPr algn="ctr"/>
                      <a:r>
                        <a:rPr lang="en-US" sz="1000"/>
                        <a:t>G. W. Pabst</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1926</a:t>
                      </a:r>
                    </a:p>
                  </a:txBody>
                  <a:tcPr marL="5183" marR="5183" marT="5183" marB="5183" anchor="ctr">
                    <a:lnL>
                      <a:noFill/>
                    </a:lnL>
                    <a:lnR>
                      <a:noFill/>
                    </a:lnR>
                    <a:lnT>
                      <a:noFill/>
                    </a:lnT>
                    <a:lnB>
                      <a:noFill/>
                    </a:lnB>
                    <a:solidFill>
                      <a:srgbClr val="FFFFFF"/>
                    </a:solidFill>
                  </a:tcPr>
                </a:tc>
                <a:tc>
                  <a:txBody>
                    <a:bodyPr/>
                    <a:lstStyle/>
                    <a:p>
                      <a:pPr algn="ctr"/>
                      <a:r>
                        <a:rPr lang="en-US" sz="1000"/>
                        <a:t>Metropolis</a:t>
                      </a:r>
                    </a:p>
                  </a:txBody>
                  <a:tcPr marL="5183" marR="5183" marT="5183" marB="5183" anchor="ctr">
                    <a:lnL>
                      <a:noFill/>
                    </a:lnL>
                    <a:lnR>
                      <a:noFill/>
                    </a:lnR>
                    <a:lnT>
                      <a:noFill/>
                    </a:lnT>
                    <a:lnB>
                      <a:noFill/>
                    </a:lnB>
                    <a:solidFill>
                      <a:srgbClr val="FFFFFF"/>
                    </a:solidFill>
                  </a:tcPr>
                </a:tc>
                <a:tc>
                  <a:txBody>
                    <a:bodyPr/>
                    <a:lstStyle/>
                    <a:p>
                      <a:pPr algn="ctr"/>
                      <a:r>
                        <a:rPr lang="en-US" sz="1000"/>
                        <a:t>Fritz Lang</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1927</a:t>
                      </a:r>
                    </a:p>
                  </a:txBody>
                  <a:tcPr marL="5183" marR="5183" marT="5183" marB="5183" anchor="ctr">
                    <a:lnL>
                      <a:noFill/>
                    </a:lnL>
                    <a:lnR>
                      <a:noFill/>
                    </a:lnR>
                    <a:lnT>
                      <a:noFill/>
                    </a:lnT>
                    <a:lnB>
                      <a:noFill/>
                    </a:lnB>
                    <a:solidFill>
                      <a:srgbClr val="FFFFFF"/>
                    </a:solidFill>
                  </a:tcPr>
                </a:tc>
                <a:tc>
                  <a:txBody>
                    <a:bodyPr/>
                    <a:lstStyle/>
                    <a:p>
                      <a:pPr algn="ctr"/>
                      <a:r>
                        <a:rPr lang="en-US" sz="1000"/>
                        <a:t>Sunrise</a:t>
                      </a:r>
                    </a:p>
                  </a:txBody>
                  <a:tcPr marL="5183" marR="5183" marT="5183" marB="5183" anchor="ctr">
                    <a:lnL>
                      <a:noFill/>
                    </a:lnL>
                    <a:lnR>
                      <a:noFill/>
                    </a:lnR>
                    <a:lnT>
                      <a:noFill/>
                    </a:lnT>
                    <a:lnB>
                      <a:noFill/>
                    </a:lnB>
                    <a:solidFill>
                      <a:srgbClr val="FFFFFF"/>
                    </a:solidFill>
                  </a:tcPr>
                </a:tc>
                <a:tc>
                  <a:txBody>
                    <a:bodyPr/>
                    <a:lstStyle/>
                    <a:p>
                      <a:pPr algn="ctr"/>
                      <a:r>
                        <a:rPr lang="en-US" sz="1000"/>
                        <a:t>F. W. Murnau</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1929</a:t>
                      </a:r>
                    </a:p>
                  </a:txBody>
                  <a:tcPr marL="5183" marR="5183" marT="5183" marB="5183" anchor="ctr">
                    <a:lnL>
                      <a:noFill/>
                    </a:lnL>
                    <a:lnR>
                      <a:noFill/>
                    </a:lnR>
                    <a:lnT>
                      <a:noFill/>
                    </a:lnT>
                    <a:lnB>
                      <a:noFill/>
                    </a:lnB>
                    <a:solidFill>
                      <a:srgbClr val="FFFFFF"/>
                    </a:solidFill>
                  </a:tcPr>
                </a:tc>
                <a:tc>
                  <a:txBody>
                    <a:bodyPr/>
                    <a:lstStyle/>
                    <a:p>
                      <a:pPr algn="ctr"/>
                      <a:r>
                        <a:rPr lang="en-US" sz="1000"/>
                        <a:t>The Blue Angel</a:t>
                      </a:r>
                    </a:p>
                  </a:txBody>
                  <a:tcPr marL="5183" marR="5183" marT="5183" marB="5183" anchor="ctr">
                    <a:lnL>
                      <a:noFill/>
                    </a:lnL>
                    <a:lnR>
                      <a:noFill/>
                    </a:lnR>
                    <a:lnT>
                      <a:noFill/>
                    </a:lnT>
                    <a:lnB>
                      <a:noFill/>
                    </a:lnB>
                    <a:solidFill>
                      <a:srgbClr val="FFFFFF"/>
                    </a:solidFill>
                  </a:tcPr>
                </a:tc>
                <a:tc>
                  <a:txBody>
                    <a:bodyPr/>
                    <a:lstStyle/>
                    <a:p>
                      <a:pPr algn="ctr"/>
                      <a:r>
                        <a:rPr lang="en-US" sz="1000"/>
                        <a:t>Josef Von Sternberg</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1930</a:t>
                      </a:r>
                    </a:p>
                  </a:txBody>
                  <a:tcPr marL="5183" marR="5183" marT="5183" marB="5183" anchor="ctr">
                    <a:lnL>
                      <a:noFill/>
                    </a:lnL>
                    <a:lnR>
                      <a:noFill/>
                    </a:lnR>
                    <a:lnT>
                      <a:noFill/>
                    </a:lnT>
                    <a:lnB>
                      <a:noFill/>
                    </a:lnB>
                    <a:solidFill>
                      <a:srgbClr val="FFFFFF"/>
                    </a:solidFill>
                  </a:tcPr>
                </a:tc>
                <a:tc>
                  <a:txBody>
                    <a:bodyPr/>
                    <a:lstStyle/>
                    <a:p>
                      <a:pPr algn="ctr"/>
                      <a:r>
                        <a:rPr lang="en-US" sz="1000"/>
                        <a:t>All Quiet on the Western Front</a:t>
                      </a:r>
                    </a:p>
                  </a:txBody>
                  <a:tcPr marL="5183" marR="5183" marT="5183" marB="5183" anchor="ctr">
                    <a:lnL>
                      <a:noFill/>
                    </a:lnL>
                    <a:lnR>
                      <a:noFill/>
                    </a:lnR>
                    <a:lnT>
                      <a:noFill/>
                    </a:lnT>
                    <a:lnB>
                      <a:noFill/>
                    </a:lnB>
                    <a:solidFill>
                      <a:srgbClr val="FFFFFF"/>
                    </a:solidFill>
                  </a:tcPr>
                </a:tc>
                <a:tc>
                  <a:txBody>
                    <a:bodyPr/>
                    <a:lstStyle/>
                    <a:p>
                      <a:pPr algn="ctr"/>
                      <a:r>
                        <a:rPr lang="en-US" sz="1000"/>
                        <a:t>Lewis Milestone</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1931</a:t>
                      </a:r>
                    </a:p>
                  </a:txBody>
                  <a:tcPr marL="5183" marR="5183" marT="5183" marB="5183" anchor="ctr">
                    <a:lnL>
                      <a:noFill/>
                    </a:lnL>
                    <a:lnR>
                      <a:noFill/>
                    </a:lnR>
                    <a:lnT>
                      <a:noFill/>
                    </a:lnT>
                    <a:lnB>
                      <a:noFill/>
                    </a:lnB>
                    <a:solidFill>
                      <a:srgbClr val="FFFFFF"/>
                    </a:solidFill>
                  </a:tcPr>
                </a:tc>
                <a:tc>
                  <a:txBody>
                    <a:bodyPr/>
                    <a:lstStyle/>
                    <a:p>
                      <a:pPr algn="ctr"/>
                      <a:r>
                        <a:rPr lang="en-US" sz="1000"/>
                        <a:t>M</a:t>
                      </a:r>
                    </a:p>
                  </a:txBody>
                  <a:tcPr marL="5183" marR="5183" marT="5183" marB="5183" anchor="ctr">
                    <a:lnL>
                      <a:noFill/>
                    </a:lnL>
                    <a:lnR>
                      <a:noFill/>
                    </a:lnR>
                    <a:lnT>
                      <a:noFill/>
                    </a:lnT>
                    <a:lnB>
                      <a:noFill/>
                    </a:lnB>
                    <a:solidFill>
                      <a:srgbClr val="FFFFFF"/>
                    </a:solidFill>
                  </a:tcPr>
                </a:tc>
                <a:tc>
                  <a:txBody>
                    <a:bodyPr/>
                    <a:lstStyle/>
                    <a:p>
                      <a:pPr algn="ctr"/>
                      <a:r>
                        <a:rPr lang="en-US" sz="1000"/>
                        <a:t>Fritz Lang</a:t>
                      </a:r>
                    </a:p>
                  </a:txBody>
                  <a:tcPr marL="5183" marR="5183" marT="5183" marB="5183" anchor="ctr">
                    <a:lnL>
                      <a:noFill/>
                    </a:lnL>
                    <a:lnR>
                      <a:noFill/>
                    </a:lnR>
                    <a:lnT>
                      <a:noFill/>
                    </a:lnT>
                    <a:lnB>
                      <a:noFill/>
                    </a:lnB>
                    <a:solidFill>
                      <a:srgbClr val="FFFFFF"/>
                    </a:solidFill>
                  </a:tcPr>
                </a:tc>
                <a:tc>
                  <a:txBody>
                    <a:bodyPr/>
                    <a:lstStyle/>
                    <a:p>
                      <a:pPr algn="ctr"/>
                      <a:r>
                        <a:rPr lang="en-US" sz="1000"/>
                        <a:t>Germany</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1931</a:t>
                      </a:r>
                    </a:p>
                  </a:txBody>
                  <a:tcPr marL="5183" marR="5183" marT="5183" marB="5183" anchor="ctr">
                    <a:lnL>
                      <a:noFill/>
                    </a:lnL>
                    <a:lnR>
                      <a:noFill/>
                    </a:lnR>
                    <a:lnT>
                      <a:noFill/>
                    </a:lnT>
                    <a:lnB>
                      <a:noFill/>
                    </a:lnB>
                    <a:solidFill>
                      <a:srgbClr val="FFFFFF"/>
                    </a:solidFill>
                  </a:tcPr>
                </a:tc>
                <a:tc>
                  <a:txBody>
                    <a:bodyPr/>
                    <a:lstStyle/>
                    <a:p>
                      <a:pPr algn="ctr"/>
                      <a:r>
                        <a:rPr lang="en-US" sz="1000"/>
                        <a:t>City Lights</a:t>
                      </a:r>
                    </a:p>
                  </a:txBody>
                  <a:tcPr marL="5183" marR="5183" marT="5183" marB="5183" anchor="ctr">
                    <a:lnL>
                      <a:noFill/>
                    </a:lnL>
                    <a:lnR>
                      <a:noFill/>
                    </a:lnR>
                    <a:lnT>
                      <a:noFill/>
                    </a:lnT>
                    <a:lnB>
                      <a:noFill/>
                    </a:lnB>
                    <a:solidFill>
                      <a:srgbClr val="FFFFFF"/>
                    </a:solidFill>
                  </a:tcPr>
                </a:tc>
                <a:tc>
                  <a:txBody>
                    <a:bodyPr/>
                    <a:lstStyle/>
                    <a:p>
                      <a:pPr algn="ctr"/>
                      <a:r>
                        <a:rPr lang="en-US" sz="1000"/>
                        <a:t>Charlie Chaplin</a:t>
                      </a:r>
                    </a:p>
                  </a:txBody>
                  <a:tcPr marL="5183" marR="5183" marT="5183" marB="5183" anchor="ctr">
                    <a:lnL>
                      <a:noFill/>
                    </a:lnL>
                    <a:lnR>
                      <a:noFill/>
                    </a:lnR>
                    <a:lnT>
                      <a:noFill/>
                    </a:lnT>
                    <a:lnB>
                      <a:noFill/>
                    </a:lnB>
                    <a:solidFill>
                      <a:srgbClr val="FFFFFF"/>
                    </a:solidFill>
                  </a:tcPr>
                </a:tc>
                <a:tc>
                  <a:txBody>
                    <a:bodyPr/>
                    <a:lstStyle/>
                    <a:p>
                      <a:pPr algn="ctr"/>
                      <a:r>
                        <a:rPr lang="en-US" sz="1000"/>
                        <a:t>USA</a:t>
                      </a:r>
                    </a:p>
                  </a:txBody>
                  <a:tcPr marL="5183" marR="5183" marT="5183" marB="5183" anchor="ctr">
                    <a:lnL>
                      <a:noFill/>
                    </a:lnL>
                    <a:lnR>
                      <a:noFill/>
                    </a:lnR>
                    <a:lnT>
                      <a:noFill/>
                    </a:lnT>
                    <a:lnB>
                      <a:noFill/>
                    </a:lnB>
                    <a:solidFill>
                      <a:srgbClr val="FFFFFF"/>
                    </a:solidFill>
                  </a:tcPr>
                </a:tc>
              </a:tr>
              <a:tr h="369305">
                <a:tc>
                  <a:txBody>
                    <a:bodyPr/>
                    <a:lstStyle/>
                    <a:p>
                      <a:pPr algn="ctr"/>
                      <a:r>
                        <a:rPr lang="en-US" sz="1000"/>
                        <a:t>1936</a:t>
                      </a:r>
                    </a:p>
                  </a:txBody>
                  <a:tcPr marL="5183" marR="5183" marT="5183" marB="5183" anchor="ctr">
                    <a:lnL>
                      <a:noFill/>
                    </a:lnL>
                    <a:lnR>
                      <a:noFill/>
                    </a:lnR>
                    <a:lnT>
                      <a:noFill/>
                    </a:lnT>
                    <a:lnB>
                      <a:noFill/>
                    </a:lnB>
                    <a:solidFill>
                      <a:srgbClr val="FFFFFF"/>
                    </a:solidFill>
                  </a:tcPr>
                </a:tc>
                <a:tc>
                  <a:txBody>
                    <a:bodyPr/>
                    <a:lstStyle/>
                    <a:p>
                      <a:pPr algn="ctr"/>
                      <a:r>
                        <a:rPr lang="en-US" sz="1000"/>
                        <a:t>Modern Times</a:t>
                      </a:r>
                    </a:p>
                  </a:txBody>
                  <a:tcPr marL="5183" marR="5183" marT="5183" marB="5183" anchor="ctr">
                    <a:lnL>
                      <a:noFill/>
                    </a:lnL>
                    <a:lnR>
                      <a:noFill/>
                    </a:lnR>
                    <a:lnT>
                      <a:noFill/>
                    </a:lnT>
                    <a:lnB>
                      <a:noFill/>
                    </a:lnB>
                    <a:solidFill>
                      <a:srgbClr val="FFFFFF"/>
                    </a:solidFill>
                  </a:tcPr>
                </a:tc>
                <a:tc>
                  <a:txBody>
                    <a:bodyPr/>
                    <a:lstStyle/>
                    <a:p>
                      <a:pPr algn="ctr"/>
                      <a:r>
                        <a:rPr lang="en-US" sz="1000"/>
                        <a:t>Charlie Chaplin</a:t>
                      </a:r>
                    </a:p>
                  </a:txBody>
                  <a:tcPr marL="5183" marR="5183" marT="5183" marB="5183" anchor="ctr">
                    <a:lnL>
                      <a:noFill/>
                    </a:lnL>
                    <a:lnR>
                      <a:noFill/>
                    </a:lnR>
                    <a:lnT>
                      <a:noFill/>
                    </a:lnT>
                    <a:lnB>
                      <a:noFill/>
                    </a:lnB>
                    <a:solidFill>
                      <a:srgbClr val="FFFFFF"/>
                    </a:solidFill>
                  </a:tcPr>
                </a:tc>
                <a:tc>
                  <a:txBody>
                    <a:bodyPr/>
                    <a:lstStyle/>
                    <a:p>
                      <a:pPr algn="ctr"/>
                      <a:r>
                        <a:rPr lang="en-US" sz="1000" dirty="0"/>
                        <a:t>USA</a:t>
                      </a:r>
                    </a:p>
                  </a:txBody>
                  <a:tcPr marL="5183" marR="5183" marT="5183" marB="5183" anchor="ctr">
                    <a:lnL>
                      <a:noFill/>
                    </a:lnL>
                    <a:lnR>
                      <a:noFill/>
                    </a:lnR>
                    <a:lnT>
                      <a:noFill/>
                    </a:lnT>
                    <a:lnB>
                      <a:noFill/>
                    </a:lnB>
                    <a:solidFill>
                      <a:srgbClr val="FFFFFF"/>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Silent horror films</a:t>
            </a:r>
            <a:endParaRPr lang="en-US" dirty="0"/>
          </a:p>
        </p:txBody>
      </p:sp>
      <p:sp>
        <p:nvSpPr>
          <p:cNvPr id="3" name="Content Placeholder 2"/>
          <p:cNvSpPr>
            <a:spLocks noGrp="1"/>
          </p:cNvSpPr>
          <p:nvPr>
            <p:ph idx="1"/>
          </p:nvPr>
        </p:nvSpPr>
        <p:spPr/>
        <p:txBody>
          <a:bodyPr/>
          <a:lstStyle/>
          <a:p>
            <a:r>
              <a:rPr lang="en-US" dirty="0" smtClean="0"/>
              <a:t>The start of horror films really opened up the business of movie making. Horror films really got people hooked and brought it big money. From here movies became better as they got better story lines. For every person, there was at least one movie they could relate them selves to.</a:t>
            </a:r>
            <a:endParaRPr lang="en-US" dirty="0"/>
          </a:p>
        </p:txBody>
      </p:sp>
      <p:pic>
        <p:nvPicPr>
          <p:cNvPr id="28674" name="Picture 2" descr="vampyr.jpg image by RunJackieRun"/>
          <p:cNvPicPr>
            <a:picLocks noChangeAspect="1" noChangeArrowheads="1"/>
          </p:cNvPicPr>
          <p:nvPr/>
        </p:nvPicPr>
        <p:blipFill>
          <a:blip r:embed="rId2" cstate="print"/>
          <a:srcRect/>
          <a:stretch>
            <a:fillRect/>
          </a:stretch>
        </p:blipFill>
        <p:spPr bwMode="auto">
          <a:xfrm>
            <a:off x="3505200" y="4495800"/>
            <a:ext cx="2920093" cy="2209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Deaf</a:t>
            </a:r>
            <a:endParaRPr lang="en-US" dirty="0"/>
          </a:p>
        </p:txBody>
      </p:sp>
      <p:sp>
        <p:nvSpPr>
          <p:cNvPr id="3" name="Content Placeholder 2"/>
          <p:cNvSpPr>
            <a:spLocks noGrp="1"/>
          </p:cNvSpPr>
          <p:nvPr>
            <p:ph idx="1"/>
          </p:nvPr>
        </p:nvSpPr>
        <p:spPr/>
        <p:txBody>
          <a:bodyPr/>
          <a:lstStyle/>
          <a:p>
            <a:r>
              <a:rPr lang="en-US" dirty="0" smtClean="0"/>
              <a:t>The silent movie era represents </a:t>
            </a:r>
            <a:r>
              <a:rPr lang="en-US" dirty="0" smtClean="0"/>
              <a:t>the one brief time that deaf </a:t>
            </a:r>
            <a:r>
              <a:rPr lang="en-US" dirty="0" smtClean="0"/>
              <a:t>citizens </a:t>
            </a:r>
            <a:r>
              <a:rPr lang="en-US" dirty="0" smtClean="0"/>
              <a:t>had </a:t>
            </a:r>
            <a:r>
              <a:rPr lang="en-US" dirty="0" smtClean="0"/>
              <a:t>equal </a:t>
            </a:r>
            <a:r>
              <a:rPr lang="en-US" dirty="0" smtClean="0"/>
              <a:t>access to motion </a:t>
            </a:r>
            <a:r>
              <a:rPr lang="en-US" dirty="0" smtClean="0"/>
              <a:t>pictures; a </a:t>
            </a:r>
            <a:r>
              <a:rPr lang="en-US" dirty="0" smtClean="0"/>
              <a:t>cultural and popular medium that the United States and Hollywood have exported to the rest of the world.</a:t>
            </a:r>
            <a:endParaRPr lang="en-US" dirty="0"/>
          </a:p>
        </p:txBody>
      </p:sp>
      <p:sp>
        <p:nvSpPr>
          <p:cNvPr id="4" name="Rectangle 3"/>
          <p:cNvSpPr/>
          <p:nvPr/>
        </p:nvSpPr>
        <p:spPr>
          <a:xfrm>
            <a:off x="0" y="6488668"/>
            <a:ext cx="9144000" cy="369332"/>
          </a:xfrm>
          <a:prstGeom prst="rect">
            <a:avLst/>
          </a:prstGeom>
        </p:spPr>
        <p:txBody>
          <a:bodyPr wrap="square">
            <a:spAutoFit/>
          </a:bodyPr>
          <a:lstStyle/>
          <a:p>
            <a:r>
              <a:rPr lang="en-US" dirty="0" smtClean="0"/>
              <a:t>http://muse.jhu.edu/login?uri=/journals/sign_language_studies/v004/4.3schuchman.html</a:t>
            </a:r>
            <a:endParaRPr lang="en-US" dirty="0"/>
          </a:p>
        </p:txBody>
      </p:sp>
      <p:pic>
        <p:nvPicPr>
          <p:cNvPr id="1026" name="Picture 2" descr="http://deafjoke.tv/wp/wp-content/uploads/2007/02/watch-for-deaf-blind-child.jpg"/>
          <p:cNvPicPr>
            <a:picLocks noChangeAspect="1" noChangeArrowheads="1"/>
          </p:cNvPicPr>
          <p:nvPr/>
        </p:nvPicPr>
        <p:blipFill>
          <a:blip r:embed="rId2" cstate="print"/>
          <a:srcRect/>
          <a:stretch>
            <a:fillRect/>
          </a:stretch>
        </p:blipFill>
        <p:spPr bwMode="auto">
          <a:xfrm>
            <a:off x="6400800" y="3505200"/>
            <a:ext cx="2286035" cy="30448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 culture?</a:t>
            </a:r>
            <a:endParaRPr lang="en-US" dirty="0"/>
          </a:p>
        </p:txBody>
      </p:sp>
      <p:sp>
        <p:nvSpPr>
          <p:cNvPr id="3" name="Content Placeholder 2"/>
          <p:cNvSpPr>
            <a:spLocks noGrp="1"/>
          </p:cNvSpPr>
          <p:nvPr>
            <p:ph idx="1"/>
          </p:nvPr>
        </p:nvSpPr>
        <p:spPr/>
        <p:txBody>
          <a:bodyPr/>
          <a:lstStyle/>
          <a:p>
            <a:r>
              <a:rPr lang="en-US" dirty="0" smtClean="0"/>
              <a:t>Movies became extremely popular and grew into a huge business. And through the years movies only got better and better. And are a huge part of our society today.</a:t>
            </a:r>
            <a:endParaRPr lang="en-US" dirty="0"/>
          </a:p>
        </p:txBody>
      </p:sp>
      <p:pic>
        <p:nvPicPr>
          <p:cNvPr id="29698" name="Picture 2" descr="http://aycu01.webshots.com/image/39240/2004951357683061767_rs.jpg"/>
          <p:cNvPicPr>
            <a:picLocks noChangeAspect="1" noChangeArrowheads="1"/>
          </p:cNvPicPr>
          <p:nvPr/>
        </p:nvPicPr>
        <p:blipFill>
          <a:blip r:embed="rId2" cstate="print"/>
          <a:srcRect/>
          <a:stretch>
            <a:fillRect/>
          </a:stretch>
        </p:blipFill>
        <p:spPr bwMode="auto">
          <a:xfrm>
            <a:off x="3733800" y="3657600"/>
            <a:ext cx="2000497" cy="29718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88</TotalTime>
  <Words>388</Words>
  <Application>Microsoft Office PowerPoint</Application>
  <PresentationFormat>On-screen Show (4:3)</PresentationFormat>
  <Paragraphs>87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Trek</vt:lpstr>
      <vt:lpstr>Silent movies in the early 1900’s</vt:lpstr>
      <vt:lpstr>Hint of history</vt:lpstr>
      <vt:lpstr>Pioneers</vt:lpstr>
      <vt:lpstr>Slide 4</vt:lpstr>
      <vt:lpstr>Silent horror films</vt:lpstr>
      <vt:lpstr>The Deaf</vt:lpstr>
      <vt:lpstr>Pop culture?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Silent movies in the early 1900’s</dc:title>
  <dc:creator>steve kloss</dc:creator>
  <cp:lastModifiedBy>steve kloss</cp:lastModifiedBy>
  <cp:revision>8</cp:revision>
  <dcterms:created xsi:type="dcterms:W3CDTF">2009-09-29T02:57:33Z</dcterms:created>
  <dcterms:modified xsi:type="dcterms:W3CDTF">2009-09-30T03:39:50Z</dcterms:modified>
</cp:coreProperties>
</file>